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859" r:id="rId2"/>
    <p:sldId id="1018" r:id="rId3"/>
    <p:sldId id="1039" r:id="rId4"/>
    <p:sldId id="1040" r:id="rId5"/>
    <p:sldId id="1017" r:id="rId6"/>
    <p:sldId id="1019" r:id="rId7"/>
    <p:sldId id="1021" r:id="rId8"/>
    <p:sldId id="1022" r:id="rId9"/>
    <p:sldId id="1024" r:id="rId10"/>
    <p:sldId id="1026" r:id="rId11"/>
    <p:sldId id="1027" r:id="rId12"/>
    <p:sldId id="1032" r:id="rId13"/>
    <p:sldId id="1033" r:id="rId14"/>
    <p:sldId id="1034" r:id="rId15"/>
    <p:sldId id="1035" r:id="rId16"/>
    <p:sldId id="1036" r:id="rId1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BC70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高中语文 必修 上册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第一单元  文学阅读与写作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沁园春</a:t>
            </a: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·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长沙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07546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解答</a:t>
            </a:r>
            <a:r>
              <a:rPr lang="en-US" altLang="zh-CN" b="1">
                <a:solidFill>
                  <a:srgbClr val="F7931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炼字</a:t>
            </a:r>
            <a:r>
              <a:rPr lang="en-US" altLang="zh-CN" b="1">
                <a:solidFill>
                  <a:srgbClr val="F7931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题的三种方法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套用法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试题中常见的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炼字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有两种：一是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B05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。动词的使用常常能起到画龙点睛的效果，可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使诗歌的意象化静为动，更加形象生动，具有动态美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。二是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B05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修饰语包括形容词和虚词等。巧用形容词可绘景摹状，化抽象为具体，变无形为有形，使人如闻其声、如见其人、如触其物、如临其境。虚词往往能起到疏通文气、开合互映、活跃情韵、化板滞为流动等美学效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1XBS3.EPS" descr="id:21474886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836706"/>
            <a:ext cx="2015490" cy="37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5072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BD004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BD0043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BD0043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删字法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先整体把握诗歌中某句的内容，然后再删去该句中的关键字，看其内容是否发生变化。而这个变化就体现了该关键字的作用。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BD004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BD0043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BD0043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倒推</a:t>
            </a:r>
            <a:r>
              <a:rPr lang="zh-CN" altLang="zh-CN" b="1" smtClean="0">
                <a:solidFill>
                  <a:srgbClr val="BD0043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法</a:t>
            </a:r>
            <a:endParaRPr lang="en-US" altLang="zh-CN" b="1" smtClean="0">
              <a:solidFill>
                <a:srgbClr val="BD0043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种情况是先看命题者所给出的提示，如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全诗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表达了对百姓疾苦的关注。作者在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联中用了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‘×’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字，这个字用得好不好，为什么？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。学生在回答问题时，一般要说该字用得好，而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好处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之一就是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更好地表达了作者对百姓疾苦的关注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。另一种情况就是</a:t>
            </a:r>
            <a:r>
              <a:rPr lang="zh-CN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根据全诗</a:t>
            </a:r>
            <a:r>
              <a:rPr lang="en-US" altLang="zh-CN" b="1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</a:t>
            </a:r>
            <a:r>
              <a:rPr lang="en-US" altLang="zh-CN" b="1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所表达的情感或说明的道理及某字在全诗</a:t>
            </a:r>
            <a:r>
              <a:rPr lang="en-US" altLang="zh-CN" b="1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</a:t>
            </a:r>
            <a:r>
              <a:rPr lang="en-US" altLang="zh-CN" b="1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中的位置进行倒推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566106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本课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诗歌阅读拓展提优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P2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1XBS5.EPS" descr="id:214748865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2748" y="5794464"/>
            <a:ext cx="2015490" cy="370840"/>
          </a:xfrm>
          <a:prstGeom prst="rect">
            <a:avLst/>
          </a:prstGeom>
        </p:spPr>
      </p:pic>
      <p:pic>
        <p:nvPicPr>
          <p:cNvPr id="5" name="手指.EPS" descr="id:214748866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406267" y="5857419"/>
            <a:ext cx="601648" cy="261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6241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1869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9861550" algn="l"/>
                <a:tab pos="9867900" algn="l"/>
              </a:tabLst>
            </a:pPr>
            <a:r>
              <a:rPr lang="en-US" altLang="zh-CN" b="1" dirty="0">
                <a:solidFill>
                  <a:srgbClr val="EB626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EB6262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EB626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名人名言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9861550" algn="l"/>
                <a:tab pos="986790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自信人生二百年，会当水击三千里。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毛泽东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9861550" algn="l"/>
                <a:tab pos="986790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不管风吹浪打，胜似闲庭信步。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毛泽东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9861550" algn="l"/>
                <a:tab pos="986790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冷眼向洋看世界，热风吹雨洒江天。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毛泽东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9861550" algn="l"/>
                <a:tab pos="986790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星星之火，可以燎原。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毛泽东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</a:p>
        </p:txBody>
      </p:sp>
      <p:pic>
        <p:nvPicPr>
          <p:cNvPr id="3" name="素养养成记.EPS" descr="id:21474886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9359" y="755651"/>
            <a:ext cx="4671695" cy="485775"/>
          </a:xfrm>
          <a:prstGeom prst="rect">
            <a:avLst/>
          </a:prstGeom>
        </p:spPr>
      </p:pic>
      <p:pic>
        <p:nvPicPr>
          <p:cNvPr id="4" name="21XBS8.EPS" descr="id:214748867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411029"/>
            <a:ext cx="2015490" cy="37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6770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B626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EB6262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EB626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名家故事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5475" algn="ctr" hangingPunct="0">
              <a:spcAft>
                <a:spcPts val="0"/>
              </a:spcAft>
            </a:pPr>
            <a:r>
              <a:rPr lang="zh-CN" altLang="zh-CN" b="1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毛泽东的节俭生活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547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视纪录片《毛泽东》有这样一个镜头，毛泽东的保健医生拿起一条毛泽东生前用的毛巾毯，上面满是补丁。他说他曾多次劝毛泽东换条新的，但都被拒绝了。这是毛泽东真实生活的写照。毛泽东在延安时穿的一套旧军装洗得发白，光补丁就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块；一双旧拖鞋，鞋底都出了洞，鞋帮绽了线，他还会缝补好继续穿。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547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他曾说：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一条毛巾毯我换得起，但共产党人艰苦奋斗精神丢不起。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54702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3610"/>
            <a:ext cx="11485848" cy="3416320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寒秋</a:t>
            </a:r>
            <a:r>
              <a:rPr lang="zh-CN" altLang="zh-CN" b="1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橘洲，壮志的时代回响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在《沁园春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长沙》的壮丽画卷中，我们仿佛随毛泽东一同独立寒秋，望湘江北去，橘子洲头风光无限。课本里那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看万山红遍，层林尽染；漫江碧透，百舸争流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的描绘，不仅仅是自然之美的赞歌，更是青年毛泽东胸中豪情万丈的写照。他站在历史的潮头，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怅寥廓，问苍茫大地，谁主沉浮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。这一问，问出了他的鸿鹄之志，问出了他对国家命运的深深关切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素材运用.EPS" descr="id:214748868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9316" y="752492"/>
            <a:ext cx="2015490" cy="38862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479316" y="1248196"/>
            <a:ext cx="1211580" cy="461665"/>
            <a:chOff x="342748" y="1248196"/>
            <a:chExt cx="1211580" cy="461665"/>
          </a:xfrm>
        </p:grpSpPr>
        <p:pic>
          <p:nvPicPr>
            <p:cNvPr id="7" name="BS25.EPS" descr="id:2147488689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342748" y="1277813"/>
              <a:ext cx="1211580" cy="395605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342748" y="1248196"/>
              <a:ext cx="111280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 smtClean="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素材一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31701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indent="630555" algn="dist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恰同学少年，风华正茂；书生意气，挥斥方遒。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课本中的这些语句，让我们看到了那个时代的青年，他们胸怀理想，肩负责任，敢于担当，勇于奋斗。他们指点江山，激扬文字，粪土当年万户侯，那份豪情壮志，至今仍激励着无数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中华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儿女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曾记否，到中流击水，浪遏飞舟？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这不仅是对往昔峥嵘岁月的回忆，更是对未来的无限憧憬和勇敢追求。在《沁园春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长沙》的引领下，我们仿佛也置身于那个风起云涌的时代，与伟人一同感受那份激昂与奋斗，共同书写着属于我们的辉煌篇章。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适用话题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青春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理想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志向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责任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10163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51562"/>
            <a:ext cx="11485848" cy="4886338"/>
          </a:xfrm>
        </p:spPr>
        <p:txBody>
          <a:bodyPr/>
          <a:lstStyle/>
          <a:p>
            <a:pPr algn="ctr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200" b="1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为梦奋斗，青春无憾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5475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曾几何时，在那火红的年代里，有的年轻人为追求光明和真理而义无反顾地走上革命的道路，有的年轻人为建设中华人民共和国而牺牲小我，有的年轻人为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中华崛起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振兴中华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而刻苦读书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当年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岁的毛泽东走出韶山时，曾写下一首《七绝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改诗赠父亲》：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孩儿立志出乡关，学不成名誓不还。埋骨何须桑梓地，人生无处不青山。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这是何等胸怀伟岸、从容坚定！然而，现在一些年轻人似乎缺少了理想与激情。他们往往缺少志向和抱负，甚至活在自己的世界里，变得自私自利、冷漠无情，成了所谓的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迷茫的一代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垮掉的一代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。青春是一个让人充满激情的时段，一个做梦都在呐喊的时段。我们往往只晓得青春要自由自在，却忽略了青春更要奋斗不止。为梦想而奋斗，为祖国腾飞的事业而奋斗，这样的青春才能无愧无憾！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200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适用话题</a:t>
            </a:r>
            <a:r>
              <a:rPr lang="zh-CN" altLang="zh-CN" sz="22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觉醒与追求</a:t>
            </a:r>
            <a:r>
              <a:rPr lang="en-US" altLang="zh-CN" sz="2200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sz="2200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青年与祖国</a:t>
            </a:r>
            <a:r>
              <a:rPr lang="en-US" altLang="zh-CN" sz="2200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sz="2200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使命与担当</a:t>
            </a:r>
            <a:r>
              <a:rPr lang="en-US" altLang="zh-CN" sz="2200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sz="2200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200" b="1" smtClean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78582" y="827659"/>
            <a:ext cx="1211580" cy="461665"/>
            <a:chOff x="342748" y="1248196"/>
            <a:chExt cx="1211580" cy="461665"/>
          </a:xfrm>
        </p:grpSpPr>
        <p:pic>
          <p:nvPicPr>
            <p:cNvPr id="4" name="BS25.EPS" descr="id:2147488689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42748" y="1277813"/>
              <a:ext cx="1211580" cy="39560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342748" y="1248196"/>
              <a:ext cx="111280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 smtClean="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素材</a:t>
              </a:r>
              <a:r>
                <a:rPr lang="zh-CN" altLang="en-US" sz="2400" smtClean="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二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93991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1556792"/>
            <a:ext cx="11170227" cy="466803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BDFEB"/>
              </a:clrFrom>
              <a:clrTo>
                <a:srgbClr val="FBDFE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4926" y="908720"/>
            <a:ext cx="4430330" cy="435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659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6194" y="835602"/>
            <a:ext cx="9118023" cy="518679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8356" y="4221088"/>
            <a:ext cx="1682514" cy="194421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6F6F7"/>
              </a:clrFrom>
              <a:clrTo>
                <a:srgbClr val="F6F6F7">
                  <a:alpha val="0"/>
                </a:srgbClr>
              </a:clrTo>
            </a:clrChange>
          </a:blip>
          <a:srcRect r="4816"/>
          <a:stretch/>
        </p:blipFill>
        <p:spPr>
          <a:xfrm>
            <a:off x="118542" y="2496178"/>
            <a:ext cx="1955614" cy="1865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0829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左中括号 6"/>
          <p:cNvSpPr/>
          <p:nvPr/>
        </p:nvSpPr>
        <p:spPr>
          <a:xfrm>
            <a:off x="1990750" y="3044351"/>
            <a:ext cx="304042" cy="2072771"/>
          </a:xfrm>
          <a:prstGeom prst="leftBracket">
            <a:avLst/>
          </a:prstGeom>
          <a:ln w="19050">
            <a:solidFill>
              <a:srgbClr val="F6BC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/>
          <a:srcRect r="4816"/>
          <a:stretch/>
        </p:blipFill>
        <p:spPr>
          <a:xfrm>
            <a:off x="43085" y="3105695"/>
            <a:ext cx="1903596" cy="181601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94"/>
          <a:stretch/>
        </p:blipFill>
        <p:spPr>
          <a:xfrm>
            <a:off x="2233246" y="1233487"/>
            <a:ext cx="9482529" cy="439102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/>
          <a:srcRect t="25000"/>
          <a:stretch/>
        </p:blipFill>
        <p:spPr>
          <a:xfrm>
            <a:off x="1740695" y="980728"/>
            <a:ext cx="1152525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0265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4974406"/>
            <a:ext cx="1296144" cy="41691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913" y="4455218"/>
            <a:ext cx="1081728" cy="41691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521" y="3948188"/>
            <a:ext cx="1081728" cy="41691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1869"/>
            <a:ext cx="11485848" cy="4685065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成语辨析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3AB54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指点江山</a:t>
            </a:r>
            <a:r>
              <a:rPr lang="en-US" altLang="zh-CN" b="1">
                <a:solidFill>
                  <a:srgbClr val="3AB54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3AB54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铁打江山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指点江山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：评论国家大事。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铁打江山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：用铁打成的江山，比喻国家巩固。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相同点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江山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都指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国家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不同点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指点江山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侧重指评论，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铁打江山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侧重指巩固。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即境活用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古今创伟业做大事的人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无不是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sng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指点江山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激扬文字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高呼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燕雀安知鸿鹄之志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的人。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锦绣祖国无限好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sng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铁打江山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万年青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教材晒清单.EPS" descr="id:2147488590;FounderCES"/>
          <p:cNvPicPr/>
          <p:nvPr/>
        </p:nvPicPr>
        <p:blipFill>
          <a:blip r:embed="rId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9794" y="764704"/>
            <a:ext cx="5035692" cy="484818"/>
          </a:xfrm>
          <a:prstGeom prst="rect">
            <a:avLst/>
          </a:prstGeom>
        </p:spPr>
      </p:pic>
      <p:pic>
        <p:nvPicPr>
          <p:cNvPr id="4" name="21XBS1.EPS" descr="id:2147488597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7911" y="1329398"/>
            <a:ext cx="2016224" cy="371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988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90581"/>
            <a:ext cx="11485848" cy="2792239"/>
          </a:xfrm>
        </p:spPr>
        <p:txBody>
          <a:bodyPr/>
          <a:lstStyle/>
          <a:p>
            <a:pPr indent="62547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这首词作于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1925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年的深秋。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当时革命运动正蓬勃发展，震惊中外的五卅运动和省港大罢工相继爆发，农民运动也迅猛发展。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这一年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月毛泽东从上海回湖南开展农民运动，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月从韶山到长沙。在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月前往广州参加国民政府工作前，他重游了橘子洲。满怀壮志豪情的毛泽东看着滚滚流动的湘江水和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万类霜天竞自由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的神州大地，追忆往昔峥嵘岁月，怀着极大的革命激情写下了这首气势磅礴的词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相关链接.EPS" descr="id:2147488604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8009" y="898950"/>
            <a:ext cx="2015490" cy="388620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488010" y="1528916"/>
            <a:ext cx="1460162" cy="461665"/>
            <a:chOff x="345811" y="1394670"/>
            <a:chExt cx="1460162" cy="461665"/>
          </a:xfrm>
        </p:grpSpPr>
        <p:pic>
          <p:nvPicPr>
            <p:cNvPr id="4" name="BS23A.EPS" descr="id:2147488611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345811" y="1412776"/>
              <a:ext cx="1460162" cy="432048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>
              <a:off x="354863" y="1394670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 dirty="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背景解读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6734252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4524315"/>
          </a:xfrm>
        </p:spPr>
        <p:txBody>
          <a:bodyPr/>
          <a:lstStyle/>
          <a:p>
            <a:pPr indent="62547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这种文学样式起源于两汉，奠基于隋唐，大盛于宋代，又名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长短句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诗余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。词最初被称为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曲词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曲子词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等，它的特点是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词有定格，字有定数，韵有定声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547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最初的词都是配乐歌唱的，写词时依据的乐谱叫作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词调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，各种词调的名称便是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。例如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沁园春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，相传为东汉明帝女儿沁水公主的园林，后来被外戚窦宪仗势夺取。有人作诗咏其事，此词牌因而得名。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547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有的作家在词牌下另标词题，如《沁园春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长沙》。词的标题是词的内容的集中体现，它概括了词的主要内容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31736" y="884682"/>
            <a:ext cx="1460162" cy="461665"/>
            <a:chOff x="345811" y="1394670"/>
            <a:chExt cx="1460162" cy="461665"/>
          </a:xfrm>
        </p:grpSpPr>
        <p:pic>
          <p:nvPicPr>
            <p:cNvPr id="7" name="BS23A.EPS" descr="id:2147488611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45811" y="1412776"/>
              <a:ext cx="1460162" cy="432048"/>
            </a:xfrm>
            <a:prstGeom prst="rect">
              <a:avLst/>
            </a:prstGeom>
          </p:spPr>
        </p:pic>
        <p:sp>
          <p:nvSpPr>
            <p:cNvPr id="8" name="矩形 7"/>
            <p:cNvSpPr/>
            <p:nvPr/>
          </p:nvSpPr>
          <p:spPr>
            <a:xfrm>
              <a:off x="354863" y="1394670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文学常识</a:t>
              </a:r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290643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lvl="0" indent="62547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不同的词牌，其段数、句数、韵律，每句的字数、句式、声律，均有各自不同的规格。由于格式是固定的，写词又叫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填词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62547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词可以分为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小令、中调、长调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，这是依据字数多少来划分的。小令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≤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58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字，中调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59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字，长调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字。词可以分上下两段，叫作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片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或者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阕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8984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高考戳考点.EPS" descr="id:21474886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22846" y="755826"/>
            <a:ext cx="4744720" cy="485775"/>
          </a:xfrm>
          <a:prstGeom prst="rect">
            <a:avLst/>
          </a:prstGeom>
        </p:spPr>
      </p:pic>
      <p:pic>
        <p:nvPicPr>
          <p:cNvPr id="5" name="分析.EPS" descr="id:214748863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2748" y="1349821"/>
            <a:ext cx="2015490" cy="370840"/>
          </a:xfrm>
          <a:prstGeom prst="rect">
            <a:avLst/>
          </a:prstGeom>
        </p:spPr>
      </p:pic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352521"/>
              </p:ext>
            </p:extLst>
          </p:nvPr>
        </p:nvGraphicFramePr>
        <p:xfrm>
          <a:off x="334567" y="1867807"/>
          <a:ext cx="11521280" cy="4526280"/>
        </p:xfrm>
        <a:graphic>
          <a:graphicData uri="http://schemas.openxmlformats.org/drawingml/2006/table">
            <a:tbl>
              <a:tblPr firstRow="1" firstCol="1" bandRow="1"/>
              <a:tblGrid>
                <a:gridCol w="1872207">
                  <a:extLst>
                    <a:ext uri="{9D8B030D-6E8A-4147-A177-3AD203B41FA5}">
                      <a16:colId xmlns:a16="http://schemas.microsoft.com/office/drawing/2014/main" val="279314179"/>
                    </a:ext>
                  </a:extLst>
                </a:gridCol>
                <a:gridCol w="9649073">
                  <a:extLst>
                    <a:ext uri="{9D8B030D-6E8A-4147-A177-3AD203B41FA5}">
                      <a16:colId xmlns:a16="http://schemas.microsoft.com/office/drawing/2014/main" val="3350198088"/>
                    </a:ext>
                  </a:extLst>
                </a:gridCol>
              </a:tblGrid>
              <a:tr h="45860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学科素养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语言建构与运用　审美鉴赏与创造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7755304"/>
                  </a:ext>
                </a:extLst>
              </a:tr>
              <a:tr h="183456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高考解读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indent="664210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炼字，就是使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意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——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作者主观的情思和作品所表现的生活具体化、生动化、纵深化与美学化。只有炼出具体生动的富于美学内容和启示性的字，才能使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意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具有感染人的力量。高考语文对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炼字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的考查与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鉴赏诗歌的语言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息息相关。诗词非常讲究构思，往往一个字或一个词就构成全诗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的线索、感情基调和思想。考查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炼字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往往可以以小见大，衡量出学生对全诗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的把握程度。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1158984"/>
                  </a:ext>
                </a:extLst>
              </a:tr>
              <a:tr h="68791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常见设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问方式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这一联中最生动传神的是哪个字？为什么？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.“×”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字历来为人称道，你认为它好在哪里？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94525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1492231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</TotalTime>
  <Words>1580</Words>
  <Application>Microsoft Office PowerPoint</Application>
  <PresentationFormat>自定义</PresentationFormat>
  <Paragraphs>53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5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382</cp:revision>
  <dcterms:created xsi:type="dcterms:W3CDTF">2020-11-06T05:24:00Z</dcterms:created>
  <dcterms:modified xsi:type="dcterms:W3CDTF">2025-06-17T00:23:50Z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